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38" r:id="rId3"/>
    <p:sldId id="321" r:id="rId4"/>
    <p:sldId id="328" r:id="rId5"/>
    <p:sldId id="329" r:id="rId6"/>
    <p:sldId id="330" r:id="rId7"/>
    <p:sldId id="331" r:id="rId8"/>
    <p:sldId id="332" r:id="rId9"/>
    <p:sldId id="334" r:id="rId10"/>
    <p:sldId id="324" r:id="rId11"/>
    <p:sldId id="322" r:id="rId12"/>
    <p:sldId id="323" r:id="rId13"/>
    <p:sldId id="333" r:id="rId14"/>
    <p:sldId id="335" r:id="rId15"/>
    <p:sldId id="336" r:id="rId16"/>
    <p:sldId id="337" r:id="rId17"/>
    <p:sldId id="325" r:id="rId18"/>
    <p:sldId id="326" r:id="rId19"/>
    <p:sldId id="3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88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Kinematics; Trajectory Generation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path is defined as a sequence of configurations a robot makes to go from one place to another</a:t>
            </a:r>
          </a:p>
          <a:p>
            <a:r>
              <a:rPr lang="en-CA" dirty="0" smtClean="0"/>
              <a:t>a trajectory is a path where the velocity and acceleration along the path also matter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joint-space path is computed considering the joint variables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657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371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48006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ang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 Joint Angles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joint-space path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25591" y="1676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5591" y="4343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current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the desired final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a sequence of joint angles that generates the path between the two poses</a:t>
            </a:r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solve for the inverse kinematics for the current and final pose to get the joint angles for the current and final pose</a:t>
            </a:r>
          </a:p>
          <a:p>
            <a:pPr lvl="1"/>
            <a:r>
              <a:rPr lang="en-US" dirty="0" smtClean="0"/>
              <a:t>interpolate the joint angles</a:t>
            </a:r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4381500" y="1524000"/>
          <a:ext cx="3810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4" name="Equation" r:id="rId3" imgW="190440" imgH="190440" progId="Equation.3">
                  <p:embed/>
                </p:oleObj>
              </mc:Choice>
              <mc:Fallback>
                <p:oleObj name="Equation" r:id="rId3" imgW="19044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1524000"/>
                        <a:ext cx="3810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4356100" y="2667000"/>
          <a:ext cx="431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5" name="Equation" r:id="rId5" imgW="215640" imgH="190440" progId="Equation.3">
                  <p:embed/>
                </p:oleObj>
              </mc:Choice>
              <mc:Fallback>
                <p:oleObj name="Equation" r:id="rId5" imgW="215640" imgH="190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667000"/>
                        <a:ext cx="4318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2540000" y="1828800"/>
          <a:ext cx="3810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2" name="Equation" r:id="rId3" imgW="190440" imgH="190440" progId="Equation.3">
                  <p:embed/>
                </p:oleObj>
              </mc:Choice>
              <mc:Fallback>
                <p:oleObj name="Equation" r:id="rId3" imgW="19044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1828800"/>
                        <a:ext cx="3810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2489200" y="4589462"/>
          <a:ext cx="431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3" name="Equation" r:id="rId5" imgW="215640" imgH="190440" progId="Equation.3">
                  <p:embed/>
                </p:oleObj>
              </mc:Choice>
              <mc:Fallback>
                <p:oleObj name="Equation" r:id="rId5" imgW="215640" imgH="190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589462"/>
                        <a:ext cx="4318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80" name="Object 2"/>
          <p:cNvGraphicFramePr>
            <a:graphicFrameLocks noChangeAspect="1"/>
          </p:cNvGraphicFramePr>
          <p:nvPr/>
        </p:nvGraphicFramePr>
        <p:xfrm>
          <a:off x="5588000" y="990600"/>
          <a:ext cx="12700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4" name="Equation" r:id="rId7" imgW="634680" imgH="965160" progId="Equation.3">
                  <p:embed/>
                </p:oleObj>
              </mc:Choice>
              <mc:Fallback>
                <p:oleObj name="Equation" r:id="rId7" imgW="634680" imgH="965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990600"/>
                        <a:ext cx="127000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81" name="Object 2"/>
          <p:cNvGraphicFramePr>
            <a:graphicFrameLocks noChangeAspect="1"/>
          </p:cNvGraphicFramePr>
          <p:nvPr/>
        </p:nvGraphicFramePr>
        <p:xfrm>
          <a:off x="5511800" y="3733800"/>
          <a:ext cx="13462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5" name="Equation" r:id="rId9" imgW="672840" imgH="965160" progId="Equation.3">
                  <p:embed/>
                </p:oleObj>
              </mc:Choice>
              <mc:Fallback>
                <p:oleObj name="Equation" r:id="rId9" imgW="672840" imgH="965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733800"/>
                        <a:ext cx="134620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97200" y="1905000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97200" y="4659868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8153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find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 /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dirty="0" smtClean="0"/>
              <a:t>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	set joints to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linearly interpolating the joint variables produces</a:t>
            </a:r>
          </a:p>
          <a:p>
            <a:pPr lvl="1"/>
            <a:r>
              <a:rPr lang="en-US" dirty="0" smtClean="0"/>
              <a:t>a linear joint-space path</a:t>
            </a:r>
          </a:p>
          <a:p>
            <a:pPr lvl="1"/>
            <a:r>
              <a:rPr lang="en-US" dirty="0" smtClean="0"/>
              <a:t>a non-linear Cartesian path</a:t>
            </a:r>
          </a:p>
          <a:p>
            <a:r>
              <a:rPr lang="en-US" dirty="0" smtClean="0"/>
              <a:t>depending on the kinematic structure the Cartesian path can be very complicated</a:t>
            </a:r>
          </a:p>
          <a:p>
            <a:pPr lvl="1"/>
            <a:r>
              <a:rPr lang="en-US" dirty="0" smtClean="0"/>
              <a:t>some applications might benefit from a simple, or well defined, Cartesian path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Cartesian-space path considers the position of end-</a:t>
            </a:r>
            <a:r>
              <a:rPr lang="en-CA" dirty="0" err="1" smtClean="0"/>
              <a:t>effector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4191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905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38862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/>
        </p:nvGraphicFramePr>
        <p:xfrm>
          <a:off x="4953000" y="4114800"/>
          <a:ext cx="24130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3" name="Equation" r:id="rId4" imgW="1206360" imgH="711000" progId="Equation.3">
                  <p:embed/>
                </p:oleObj>
              </mc:Choice>
              <mc:Fallback>
                <p:oleObj name="Equation" r:id="rId4" imgW="12063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14800"/>
                        <a:ext cx="2413000" cy="163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 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first 3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/>
              <a:t> such that the wrist center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/>
              <a:t> has coordinates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Using the results from Step 1, compute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wrist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CA" dirty="0" smtClean="0"/>
              <a:t> corresponding to the rotation matrix</a:t>
            </a:r>
          </a:p>
        </p:txBody>
      </p:sp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6032500" y="3252788"/>
          <a:ext cx="4826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2" name="Equation" r:id="rId3" imgW="241200" imgH="241200" progId="Equation.3">
                  <p:embed/>
                </p:oleObj>
              </mc:Choice>
              <mc:Fallback>
                <p:oleObj name="Equation" r:id="rId3" imgW="2412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252788"/>
                        <a:ext cx="4826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0" name="Object 2"/>
          <p:cNvGraphicFramePr>
            <a:graphicFrameLocks noChangeAspect="1"/>
          </p:cNvGraphicFramePr>
          <p:nvPr/>
        </p:nvGraphicFramePr>
        <p:xfrm>
          <a:off x="3632200" y="4497388"/>
          <a:ext cx="18796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3" name="Equation" r:id="rId5" imgW="939600" imgH="279360" progId="Equation.3">
                  <p:embed/>
                </p:oleObj>
              </mc:Choice>
              <mc:Fallback>
                <p:oleObj name="Equation" r:id="rId5" imgW="93960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497388"/>
                        <a:ext cx="187960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1" name="Object 2"/>
          <p:cNvGraphicFramePr>
            <a:graphicFrameLocks noChangeAspect="1"/>
          </p:cNvGraphicFramePr>
          <p:nvPr/>
        </p:nvGraphicFramePr>
        <p:xfrm>
          <a:off x="3352800" y="1712912"/>
          <a:ext cx="24130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4" name="Equation" r:id="rId7" imgW="1206360" imgH="711000" progId="Equation.3">
                  <p:embed/>
                </p:oleObj>
              </mc:Choice>
              <mc:Fallback>
                <p:oleObj name="Equation" r:id="rId7" imgW="12063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712912"/>
                        <a:ext cx="2413000" cy="163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the spherical wrist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732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0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732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2895600" y="4146550"/>
          <a:ext cx="33528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1" name="Equation" r:id="rId5" imgW="1676160" imgH="812520" progId="Equation.3">
                  <p:embed/>
                </p:oleObj>
              </mc:Choice>
              <mc:Fallback>
                <p:oleObj name="Equation" r:id="rId5" imgW="167616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46550"/>
                        <a:ext cx="335280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4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93837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276600" y="4257675"/>
          <a:ext cx="25908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5" name="Equation" r:id="rId5" imgW="1295280" imgH="698400" progId="Equation.3">
                  <p:embed/>
                </p:oleObj>
              </mc:Choice>
              <mc:Fallback>
                <p:oleObj name="Equation" r:id="rId5" imgW="129528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257675"/>
                        <a:ext cx="2590800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8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93837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162300" y="4257675"/>
          <a:ext cx="28194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9" name="Equation" r:id="rId5" imgW="1409400" imgH="698400" progId="Equation.3">
                  <p:embed/>
                </p:oleObj>
              </mc:Choice>
              <mc:Fallback>
                <p:oleObj name="Equation" r:id="rId5" imgW="140940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4257675"/>
                        <a:ext cx="2819400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5</a:t>
            </a:r>
            <a:r>
              <a:rPr lang="en-US" dirty="0" smtClean="0">
                <a:latin typeface="Times New Roman"/>
                <a:cs typeface="Times New Roman"/>
              </a:rPr>
              <a:t> = 0 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5240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3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5240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3733800"/>
          <a:ext cx="4597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4" name="Equation" r:id="rId5" imgW="2298600" imgH="914400" progId="Equation.3">
                  <p:embed/>
                </p:oleObj>
              </mc:Choice>
              <mc:Fallback>
                <p:oleObj name="Equation" r:id="rId5" imgW="229860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3733800"/>
                        <a:ext cx="4597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continued from previous slide</a:t>
            </a:r>
          </a:p>
        </p:txBody>
      </p:sp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1524000"/>
          <a:ext cx="4597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1" name="Equation" r:id="rId3" imgW="2298600" imgH="914400" progId="Equation.3">
                  <p:embed/>
                </p:oleObj>
              </mc:Choice>
              <mc:Fallback>
                <p:oleObj name="Equation" r:id="rId3" imgW="229860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1524000"/>
                        <a:ext cx="4597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60" name="Object 2"/>
          <p:cNvGraphicFramePr>
            <a:graphicFrameLocks noChangeAspect="1"/>
          </p:cNvGraphicFramePr>
          <p:nvPr/>
        </p:nvGraphicFramePr>
        <p:xfrm>
          <a:off x="2463800" y="3733800"/>
          <a:ext cx="30226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2" name="Equation" r:id="rId5" imgW="1511280" imgH="914400" progId="Equation.3">
                  <p:embed/>
                </p:oleObj>
              </mc:Choice>
              <mc:Fallback>
                <p:oleObj name="Equation" r:id="rId5" imgW="151128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733800"/>
                        <a:ext cx="30226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0" y="4419600"/>
            <a:ext cx="2029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the sum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4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6</a:t>
            </a:r>
            <a:r>
              <a:rPr lang="en-US" dirty="0" smtClean="0">
                <a:cs typeface="Times New Roman"/>
              </a:rPr>
              <a:t> </a:t>
            </a:r>
          </a:p>
          <a:p>
            <a:r>
              <a:rPr lang="en-US" dirty="0" smtClean="0">
                <a:cs typeface="Times New Roman"/>
              </a:rPr>
              <a:t>can be determined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Inverse Kinematics in Path Generation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1763</TotalTime>
  <Words>297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Day 9</vt:lpstr>
      <vt:lpstr>Spherical Wrist</vt:lpstr>
      <vt:lpstr>Inverse Kinematics Recap</vt:lpstr>
      <vt:lpstr>Spherical Wrist</vt:lpstr>
      <vt:lpstr>Spherical Wrist</vt:lpstr>
      <vt:lpstr>Spherical Wrist</vt:lpstr>
      <vt:lpstr>Spherical Wrist</vt:lpstr>
      <vt:lpstr>Spherical Wrist</vt:lpstr>
      <vt:lpstr>Using Inverse Kinematics in Path Generation</vt:lpstr>
      <vt:lpstr>Path Generation</vt:lpstr>
      <vt:lpstr>Joint-Space Path</vt:lpstr>
      <vt:lpstr>Joint-Space Path Joint Angles</vt:lpstr>
      <vt:lpstr>Joint-Space Path</vt:lpstr>
      <vt:lpstr>Joint-Space Path</vt:lpstr>
      <vt:lpstr>Joint-Space Path</vt:lpstr>
      <vt:lpstr>Joint-Space Path</vt:lpstr>
      <vt:lpstr>Cartesian-Space Path</vt:lpstr>
      <vt:lpstr>Cartesian-Space Path Joint Variable 1</vt:lpstr>
      <vt:lpstr>Cartesian-Space Path Joint Variable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26</cp:revision>
  <dcterms:created xsi:type="dcterms:W3CDTF">2011-01-07T01:27:12Z</dcterms:created>
  <dcterms:modified xsi:type="dcterms:W3CDTF">2017-01-25T04:09:12Z</dcterms:modified>
</cp:coreProperties>
</file>